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6" r:id="rId5"/>
    <p:sldId id="261" r:id="rId6"/>
    <p:sldId id="264" r:id="rId7"/>
    <p:sldId id="265" r:id="rId8"/>
    <p:sldId id="258" r:id="rId9"/>
    <p:sldId id="259" r:id="rId10"/>
    <p:sldId id="260" r:id="rId11"/>
    <p:sldId id="263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4AE8B-97E8-505B-9E04-1FB35A125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E85A5-472E-4CF2-1DCC-483BF2781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F7A5F-01B5-5AC2-B8A1-B72129D3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E954F-3EE4-0071-4879-E12B41DC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1D6B3-160A-DA7A-4308-5C29BABD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71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FF826-48F8-44C8-D320-79335C38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55C6B2-320C-CFB6-AFA4-3EF292DCC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9D053D-0045-DBB3-1A27-CEC836F1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07FB7-31AE-3D2E-6C13-1583D502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3D9295-CC8E-ACD8-A021-03791104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75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ACD4F7-5416-FF97-5DE6-23EB4C320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7468F3-AEA6-873B-1215-A02B3091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D9FA2-F53E-7E67-0611-BEDD0AED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E75DE-6215-3446-BA08-E5E8B13A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93FFD-4929-CAB3-8FAE-95CE542F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45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7748-A0CC-42F0-23A4-D08A9948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54B98-A635-E6AF-BF3F-C6A12319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09DF1-ED22-1AA7-EE6F-2A4EB55A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D66D1-1FBA-C3C8-7A33-4AABE4A9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C08C9-8745-D094-3D08-22AE2CE1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18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D990-8559-E37F-F95D-77A00CEC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0D8C4-1CB7-B091-0DE3-EA342F8A2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4589C0-2FC2-67F1-7C48-D2F75C43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17EC01-65A9-18E8-87CA-B899081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7A7AD-B792-A103-483D-AA9338C8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94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C33C7-04AB-5DBA-B10F-3CFA664C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F7DAD-B6E8-B807-3670-072301601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36A71E-1D99-2652-0388-21A8B8B52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290B3F-7739-8273-7663-D8ED8EB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44D6BA-CA53-316F-83E5-051356A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26539-29D6-AB70-0123-D3469BCB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51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6C83A-1E0B-7D30-5586-FCA6F75F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37CFF0-4AB2-EF48-D42E-C8F14C60E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EB79D3-9E23-E7DB-A818-2EDA70E24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DF283A-8F88-0AB9-D6C3-8F6A39990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89D881-39A2-8DFB-0239-35CE1E9F5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CE126E-95D8-BAD9-D08B-4CBA637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8966E8-7B31-6A1B-3C05-ECCC804B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9750B6E-FEF3-8365-EA8E-43C5FE09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42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8A42-6916-1877-509A-3DA96A33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D2C504-6A6D-74DE-9074-BE8230CB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507BE4-7A64-7F31-F957-57B5B04A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2046B5-E2C5-63BA-C157-88F4DCB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66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62E129-2EC9-070E-8643-72303F25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495A80-196A-9257-736B-6D06BB03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CB225-614A-1728-999A-158BE99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82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63CF-25C7-C0E3-7D23-57B845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26CE9-0238-4673-BD58-769AFFA36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EAC315-9A35-8824-C268-538C98FB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456C2E-9588-0A6F-4328-83FDF71C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45519D-76B5-A1CC-5021-2FB86C02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EC46CF-E5E5-8226-3532-46999028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46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5B4A4-A76B-CECB-98A8-97E1BC63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858551-C004-16AA-67BE-2A58C14D6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DF3B97-6996-01D4-BDB9-28DD249DB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065047-2CD2-CAB2-F9A1-24C4F15A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08B461-849F-9BD1-0973-4E696A8F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3D8C0C-0675-BCB6-771B-4A084C44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63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9A51C9-6EBB-C0C9-71A2-C99DF294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2AD86-D673-1DC1-27C2-0F3AF33A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4AD505-39F3-5ABE-D070-85F2C5111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11975-9F5C-436E-ABAF-E27A3B3CA47F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4EFE4-E432-1C9B-7C2E-ABB642FE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8A516-593F-A003-5D0F-7E3A3DED5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88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.jrc.ec.europa.eu/pvg_tools/en/#api_5.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2A18345-C118-47E7-3A7B-BA20A180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30" y="70969"/>
            <a:ext cx="3892870" cy="27947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2A215A-6FD6-E8EC-1023-A7E1C458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2891"/>
            <a:ext cx="12192000" cy="43082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8D0C0A-9811-5A1C-B078-306157F39647}"/>
              </a:ext>
            </a:extLst>
          </p:cNvPr>
          <p:cNvSpPr txBox="1"/>
          <p:nvPr/>
        </p:nvSpPr>
        <p:spPr>
          <a:xfrm>
            <a:off x="-41237" y="67758"/>
            <a:ext cx="83403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Proyecto W4 ETL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DISTRIBUCIÓN DE PLANTAS 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FV Y PPEE EN ESPAÑA Y RECOPILACIÓN DE HISTÓRICOS METEOROLÓGICOS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b="0" cap="none" spc="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Ironhack</a:t>
            </a:r>
          </a:p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David Martín Casero</a:t>
            </a:r>
          </a:p>
        </p:txBody>
      </p:sp>
    </p:spTree>
    <p:extLst>
      <p:ext uri="{BB962C8B-B14F-4D97-AF65-F5344CB8AC3E}">
        <p14:creationId xmlns:p14="http://schemas.microsoft.com/office/powerpoint/2010/main" val="135618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E9371C-0E83-6EE8-319C-EACE4F39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144" y="2080023"/>
            <a:ext cx="7030431" cy="39820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CA5E9D-C9CE-FFA2-D297-7F7752E8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94" y="2805502"/>
            <a:ext cx="7163800" cy="313416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19D65C2-7209-D9B9-B432-35538AD569E8}"/>
              </a:ext>
            </a:extLst>
          </p:cNvPr>
          <p:cNvCxnSpPr>
            <a:cxnSpLocks/>
          </p:cNvCxnSpPr>
          <p:nvPr/>
        </p:nvCxnSpPr>
        <p:spPr>
          <a:xfrm>
            <a:off x="2626468" y="3492230"/>
            <a:ext cx="2675106" cy="11426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942AAF-65DE-AAFB-5C42-8FA8479295C7}"/>
              </a:ext>
            </a:extLst>
          </p:cNvPr>
          <p:cNvCxnSpPr>
            <a:cxnSpLocks/>
          </p:cNvCxnSpPr>
          <p:nvPr/>
        </p:nvCxnSpPr>
        <p:spPr>
          <a:xfrm flipH="1">
            <a:off x="2414565" y="3045159"/>
            <a:ext cx="260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813A4AE-284C-BD95-B59B-2A9E8345C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56" b="17854"/>
          <a:stretch/>
        </p:blipFill>
        <p:spPr>
          <a:xfrm>
            <a:off x="0" y="0"/>
            <a:ext cx="12192000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0B5AF4-0F5E-F8B8-D4C7-2FCA2792554F}"/>
              </a:ext>
            </a:extLst>
          </p:cNvPr>
          <p:cNvSpPr txBox="1"/>
          <p:nvPr/>
        </p:nvSpPr>
        <p:spPr>
          <a:xfrm>
            <a:off x="1047945" y="726746"/>
            <a:ext cx="100961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FUTUROS TRABAJOS: </a:t>
            </a:r>
          </a:p>
          <a:p>
            <a:endParaRPr lang="es-ES" dirty="0"/>
          </a:p>
          <a:p>
            <a:r>
              <a:rPr lang="es-ES" dirty="0"/>
              <a:t>1- Relacionar las plantas FV y PPEE con las estaciones meteorológicas detectando las más cercanas. Para ello, añadir las coordenadas a cada municipio. </a:t>
            </a:r>
          </a:p>
          <a:p>
            <a:endParaRPr lang="es-ES" dirty="0"/>
          </a:p>
          <a:p>
            <a:r>
              <a:rPr lang="es-ES" dirty="0"/>
              <a:t>2- De la API de REE, sacar históricos de generación por tecnología desde 2010-2022. de la API de </a:t>
            </a:r>
            <a:r>
              <a:rPr lang="es-ES" dirty="0">
                <a:hlinkClick r:id="rId2"/>
              </a:rPr>
              <a:t>https://re.jrc.ec.europa.eu/pvg_tools/en/#api_5.2</a:t>
            </a:r>
            <a:r>
              <a:rPr lang="es-ES" dirty="0"/>
              <a:t> descargar la </a:t>
            </a:r>
            <a:r>
              <a:rPr lang="es-ES"/>
              <a:t>radiación histórica 2005-2020</a:t>
            </a:r>
            <a:endParaRPr lang="es-ES" dirty="0"/>
          </a:p>
          <a:p>
            <a:endParaRPr lang="es-ES" dirty="0"/>
          </a:p>
          <a:p>
            <a:r>
              <a:rPr lang="es-ES" dirty="0"/>
              <a:t>3- Relacionar las condiciones meteorológicas diarias en las diferentes estaciones con la producción de energía</a:t>
            </a:r>
          </a:p>
          <a:p>
            <a:endParaRPr lang="es-ES" dirty="0"/>
          </a:p>
          <a:p>
            <a:r>
              <a:rPr lang="es-ES" dirty="0"/>
              <a:t>3- </a:t>
            </a:r>
            <a:r>
              <a:rPr lang="es-ES" dirty="0" err="1"/>
              <a:t>Escrapeo</a:t>
            </a:r>
            <a:r>
              <a:rPr lang="es-ES" dirty="0"/>
              <a:t> diario de </a:t>
            </a:r>
          </a:p>
          <a:p>
            <a:pPr lvl="1"/>
            <a:r>
              <a:rPr lang="es-ES" dirty="0"/>
              <a:t>La predicción del tiempo a futuros</a:t>
            </a:r>
          </a:p>
          <a:p>
            <a:pPr lvl="1"/>
            <a:r>
              <a:rPr lang="es-ES" dirty="0"/>
              <a:t>Condiciones ambientales del día pasado</a:t>
            </a:r>
          </a:p>
          <a:p>
            <a:pPr lvl="1"/>
            <a:r>
              <a:rPr lang="es-ES" dirty="0"/>
              <a:t>Energía generada el día pasado</a:t>
            </a:r>
          </a:p>
          <a:p>
            <a:pPr lvl="1"/>
            <a:r>
              <a:rPr lang="es-ES" dirty="0"/>
              <a:t>Curva de demanda de energía</a:t>
            </a:r>
          </a:p>
          <a:p>
            <a:pPr lvl="1"/>
            <a:endParaRPr lang="es-ES" dirty="0"/>
          </a:p>
          <a:p>
            <a:r>
              <a:rPr lang="es-ES" dirty="0"/>
              <a:t>4- Generar modelo de predicción de precio de venta de la electricidad a varios días vista.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92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A66DB7F-CE49-AC69-36D1-7A24C533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3" y="3652139"/>
            <a:ext cx="9951041" cy="25623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FDD793-C101-0C87-D690-5B05841CD71F}"/>
              </a:ext>
            </a:extLst>
          </p:cNvPr>
          <p:cNvSpPr txBox="1"/>
          <p:nvPr/>
        </p:nvSpPr>
        <p:spPr>
          <a:xfrm>
            <a:off x="1047945" y="726746"/>
            <a:ext cx="10096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</a:t>
            </a:r>
          </a:p>
          <a:p>
            <a:endParaRPr lang="es-ES" dirty="0"/>
          </a:p>
          <a:p>
            <a:r>
              <a:rPr lang="es-ES" dirty="0"/>
              <a:t>CREAR UNA BASE DE DATOS COMO BASE PARA PREDECIR LA POTENCIA GENERADA POR LAS ENERGÍAS RENOVABLES EN EL MERCADO ESPAÑOL DEPENDIENDO DE LA PREDICCIÓN METEOROLÓGICA Y ANALIZANDO EL COMPORTAMIENTO DE LOS HISTÓRICOS METEOROLÓGICOS</a:t>
            </a:r>
          </a:p>
          <a:p>
            <a:endParaRPr lang="es-ES" dirty="0"/>
          </a:p>
          <a:p>
            <a:r>
              <a:rPr lang="es-ES" dirty="0"/>
              <a:t>Se ha “</a:t>
            </a:r>
            <a:r>
              <a:rPr lang="es-ES" dirty="0" err="1"/>
              <a:t>escrapeado</a:t>
            </a:r>
            <a:r>
              <a:rPr lang="es-ES" dirty="0"/>
              <a:t>” información de la distribución de las plantas fotovoltaicas de España (15,4MW Vs los 16,8MW instalados)</a:t>
            </a:r>
          </a:p>
          <a:p>
            <a:r>
              <a:rPr lang="es-ES" dirty="0"/>
              <a:t>Se ha “</a:t>
            </a:r>
            <a:r>
              <a:rPr lang="es-ES" dirty="0" err="1"/>
              <a:t>escrapeado</a:t>
            </a:r>
            <a:r>
              <a:rPr lang="es-ES" dirty="0"/>
              <a:t>” información de las plantas eólicas en España (27,5MW vs los 29,5MW instalados)</a:t>
            </a:r>
          </a:p>
          <a:p>
            <a:r>
              <a:rPr lang="es-ES" dirty="0"/>
              <a:t>Se han </a:t>
            </a:r>
            <a:r>
              <a:rPr lang="es-ES" dirty="0" err="1"/>
              <a:t>escrapeado</a:t>
            </a:r>
            <a:r>
              <a:rPr lang="es-ES" dirty="0"/>
              <a:t> de la API de AEMET todas las estaciones meteorológicas e históricos desde 2010 -2022</a:t>
            </a:r>
          </a:p>
        </p:txBody>
      </p:sp>
    </p:spTree>
    <p:extLst>
      <p:ext uri="{BB962C8B-B14F-4D97-AF65-F5344CB8AC3E}">
        <p14:creationId xmlns:p14="http://schemas.microsoft.com/office/powerpoint/2010/main" val="226709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88980F2-11BC-DB11-EA84-A9F1FC797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" r="4" b="12822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7AA6CD-E938-12DE-63E1-8792A0393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r="-3" b="-3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F20387-92F3-7922-ED33-13D189CA0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8" r="1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324333-266B-DC2F-FDBB-CC015A3BCFDB}"/>
              </a:ext>
            </a:extLst>
          </p:cNvPr>
          <p:cNvSpPr txBox="1"/>
          <p:nvPr/>
        </p:nvSpPr>
        <p:spPr>
          <a:xfrm>
            <a:off x="1727855" y="55364"/>
            <a:ext cx="8736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https://www.esios.ree.es/es/mapas-de-interes/mapa-instalaciones-eolicas-municipio</a:t>
            </a:r>
          </a:p>
        </p:txBody>
      </p:sp>
    </p:spTree>
    <p:extLst>
      <p:ext uri="{BB962C8B-B14F-4D97-AF65-F5344CB8AC3E}">
        <p14:creationId xmlns:p14="http://schemas.microsoft.com/office/powerpoint/2010/main" val="789711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B4A68-39E5-5288-E249-89186F3C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63" y="0"/>
            <a:ext cx="10538966" cy="37192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2B7E00-D544-7CB1-5DBB-A3524BF3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04" y="4773874"/>
            <a:ext cx="3162741" cy="125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FD95BFF-5194-D633-316C-286CBC44DCC5}"/>
              </a:ext>
            </a:extLst>
          </p:cNvPr>
          <p:cNvSpPr txBox="1"/>
          <p:nvPr/>
        </p:nvSpPr>
        <p:spPr>
          <a:xfrm>
            <a:off x="539659" y="4099303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https://a.gusc.cartocdn.com/liquidaciones/api/v1/map/liquidaciones@7d13fb84@6bb560cb9ac70300b0009d5a5092fc6d:1650976279569/2/attributes/</a:t>
            </a:r>
            <a:r>
              <a:rPr lang="es-ES" dirty="0">
                <a:solidFill>
                  <a:srgbClr val="FF0000"/>
                </a:solidFill>
              </a:rPr>
              <a:t>3499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B1F9D25-95CF-C88D-0ECA-383C3BED6DB6}"/>
              </a:ext>
            </a:extLst>
          </p:cNvPr>
          <p:cNvCxnSpPr>
            <a:cxnSpLocks/>
          </p:cNvCxnSpPr>
          <p:nvPr/>
        </p:nvCxnSpPr>
        <p:spPr>
          <a:xfrm>
            <a:off x="3403076" y="4986782"/>
            <a:ext cx="0" cy="8316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7D486F-6B88-14AA-6443-295C675C908B}"/>
              </a:ext>
            </a:extLst>
          </p:cNvPr>
          <p:cNvSpPr txBox="1"/>
          <p:nvPr/>
        </p:nvSpPr>
        <p:spPr>
          <a:xfrm>
            <a:off x="539659" y="577812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Varía desde el</a:t>
            </a:r>
            <a:r>
              <a:rPr lang="es-ES" dirty="0">
                <a:solidFill>
                  <a:srgbClr val="FF0000"/>
                </a:solidFill>
              </a:rPr>
              <a:t> 1 </a:t>
            </a:r>
            <a:r>
              <a:rPr lang="es-ES" dirty="0"/>
              <a:t>hasta el </a:t>
            </a:r>
            <a:r>
              <a:rPr lang="es-ES" dirty="0">
                <a:solidFill>
                  <a:srgbClr val="FF0000"/>
                </a:solidFill>
              </a:rPr>
              <a:t>25000</a:t>
            </a:r>
            <a:r>
              <a:rPr lang="es-ES" dirty="0"/>
              <a:t> para planta FV. No todas tenían registro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26B520-B470-F605-EC69-FD466BEE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53" y="0"/>
            <a:ext cx="9182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DDC76A-7EED-6837-F7E8-0F358FB9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4" y="504544"/>
            <a:ext cx="4848902" cy="402011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BA5A29C-2417-B9DA-F19D-D40FF6EFD63E}"/>
              </a:ext>
            </a:extLst>
          </p:cNvPr>
          <p:cNvSpPr/>
          <p:nvPr/>
        </p:nvSpPr>
        <p:spPr>
          <a:xfrm>
            <a:off x="389106" y="3808429"/>
            <a:ext cx="1381328" cy="71622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A1EFCF-DFED-DC85-E47D-65B0C0E7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84" y="169683"/>
            <a:ext cx="4667901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F89649-DD78-ABCA-5313-18939898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3" y="554868"/>
            <a:ext cx="7068536" cy="352474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942AAF-65DE-AAFB-5C42-8FA8479295C7}"/>
              </a:ext>
            </a:extLst>
          </p:cNvPr>
          <p:cNvCxnSpPr>
            <a:cxnSpLocks/>
          </p:cNvCxnSpPr>
          <p:nvPr/>
        </p:nvCxnSpPr>
        <p:spPr>
          <a:xfrm flipH="1">
            <a:off x="3199698" y="1650292"/>
            <a:ext cx="260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F8506A1-A4B6-8FD0-13DB-5FA605F1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4079610"/>
            <a:ext cx="3741992" cy="18639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249D10-D286-4AFA-EC11-212505F3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88" y="1888554"/>
            <a:ext cx="2514951" cy="438211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E5BD73E-4B4E-C28C-3E94-943059D8E23A}"/>
              </a:ext>
            </a:extLst>
          </p:cNvPr>
          <p:cNvCxnSpPr/>
          <p:nvPr/>
        </p:nvCxnSpPr>
        <p:spPr>
          <a:xfrm flipV="1">
            <a:off x="3394953" y="4717915"/>
            <a:ext cx="5437762" cy="885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4FAF037-75BF-5DEB-353A-F951E4D0CD09}"/>
              </a:ext>
            </a:extLst>
          </p:cNvPr>
          <p:cNvSpPr txBox="1"/>
          <p:nvPr/>
        </p:nvSpPr>
        <p:spPr>
          <a:xfrm>
            <a:off x="3047215" y="2969691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https://a.gusc.cartocdn.com/liquidaciones/api/v1/map/liquidaciones@7d13fb84@6bb560cb9ac70300b0009d5a5092fc6d:1650976279569/2/attributes/3499</a:t>
            </a:r>
          </a:p>
        </p:txBody>
      </p:sp>
    </p:spTree>
    <p:extLst>
      <p:ext uri="{BB962C8B-B14F-4D97-AF65-F5344CB8AC3E}">
        <p14:creationId xmlns:p14="http://schemas.microsoft.com/office/powerpoint/2010/main" val="171052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058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02F1BB-CB95-FD11-03C0-C88F5492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5" t="15553" r="18384" b="3473"/>
          <a:stretch/>
        </p:blipFill>
        <p:spPr>
          <a:xfrm>
            <a:off x="622549" y="661238"/>
            <a:ext cx="3854945" cy="24401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058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9AAB40-7090-33D1-E3BB-8B736AF5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054004"/>
            <a:ext cx="3854945" cy="18600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75783D-D3CB-D0B4-811D-19B18FDE7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6" t="12562" r="5890" b="14757"/>
          <a:stretch/>
        </p:blipFill>
        <p:spPr>
          <a:xfrm>
            <a:off x="5144764" y="1115855"/>
            <a:ext cx="6410084" cy="464034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77364AB-7292-5710-CA30-5C0362F87069}"/>
              </a:ext>
            </a:extLst>
          </p:cNvPr>
          <p:cNvSpPr txBox="1"/>
          <p:nvPr/>
        </p:nvSpPr>
        <p:spPr>
          <a:xfrm>
            <a:off x="5234234" y="61680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aeeolica.org/</a:t>
            </a:r>
            <a:r>
              <a:rPr lang="es-ES" dirty="0" err="1"/>
              <a:t>sobre-la-eolica</a:t>
            </a:r>
            <a:r>
              <a:rPr lang="es-ES" dirty="0"/>
              <a:t>/mapa-de-parques-</a:t>
            </a:r>
            <a:r>
              <a:rPr lang="es-ES" dirty="0" err="1"/>
              <a:t>eolicos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71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29DC9C-90CD-0D55-FD55-6781E105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6" y="1099800"/>
            <a:ext cx="2642754" cy="4604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826D530-8440-E46B-F9A8-67423ED2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79" y="1099800"/>
            <a:ext cx="7278753" cy="23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43CBCA-7C85-E850-B2E7-2E84F1D8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26" y="3592408"/>
            <a:ext cx="4551031" cy="15389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24562BB-C095-89C9-C6F5-115E9C5C1C9B}"/>
              </a:ext>
            </a:extLst>
          </p:cNvPr>
          <p:cNvCxnSpPr>
            <a:cxnSpLocks/>
          </p:cNvCxnSpPr>
          <p:nvPr/>
        </p:nvCxnSpPr>
        <p:spPr>
          <a:xfrm>
            <a:off x="2548647" y="3885332"/>
            <a:ext cx="3759879" cy="911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200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337</Words>
  <Application>Microsoft Office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Martín Casero</dc:creator>
  <cp:lastModifiedBy>David Martín Casero</cp:lastModifiedBy>
  <cp:revision>3</cp:revision>
  <dcterms:created xsi:type="dcterms:W3CDTF">2022-09-05T14:51:14Z</dcterms:created>
  <dcterms:modified xsi:type="dcterms:W3CDTF">2022-09-06T05:37:20Z</dcterms:modified>
</cp:coreProperties>
</file>